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7" r:id="rId4"/>
    <p:sldId id="262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dobe 楷体 Std R" pitchFamily="1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7FC"/>
    <a:srgbClr val="003300"/>
    <a:srgbClr val="FFFF99"/>
    <a:srgbClr val="000000"/>
    <a:srgbClr val="0AB212"/>
    <a:srgbClr val="0F591B"/>
    <a:srgbClr val="006600"/>
    <a:srgbClr val="082E0E"/>
    <a:srgbClr val="19972E"/>
    <a:srgbClr val="20A21A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65154302-E5D7-4BF1-BB26-C9563A6A6FC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3994D-845E-4595-B27B-1FC44E43009E}" type="slidenum">
              <a:rPr lang="en-GB" altLang="zh-TW"/>
              <a:pPr/>
              <a:t>1</a:t>
            </a:fld>
            <a:endParaRPr lang="en-GB" altLang="zh-TW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05B8A-F8E1-4D8A-8749-6379F73DC3F8}" type="slidenum">
              <a:rPr lang="en-GB" altLang="zh-TW"/>
              <a:pPr/>
              <a:t>2</a:t>
            </a:fld>
            <a:endParaRPr lang="en-GB" altLang="zh-TW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BFFC75-4A3D-42FA-B1E5-0E565E4482C5}" type="slidenum">
              <a:rPr lang="en-GB" altLang="zh-TW"/>
              <a:pPr/>
              <a:t>4</a:t>
            </a:fld>
            <a:endParaRPr lang="en-GB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4959350" y="3013075"/>
            <a:ext cx="3933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000" i="1" dirty="0" smtClean="0">
                <a:solidFill>
                  <a:schemeClr val="tx1">
                    <a:lumMod val="75000"/>
                  </a:schemeClr>
                </a:solidFill>
              </a:rPr>
              <a:t>Your Name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6898" y="2810491"/>
            <a:ext cx="3933902" cy="791349"/>
          </a:xfrm>
        </p:spPr>
        <p:txBody>
          <a:bodyPr/>
          <a:lstStyle>
            <a:lvl1pPr algn="r">
              <a:defRPr sz="3600" i="0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223557-360C-435E-90BB-9CE937260DB7}" type="slidenum">
              <a:rPr lang="en-GB" altLang="zh-TW"/>
              <a:pPr>
                <a:defRPr/>
              </a:pPr>
              <a:t>‹#›</a:t>
            </a:fld>
            <a:endParaRPr lang="en-GB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F3D0-F29F-4AA7-AD4A-105D4EA1B75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28F39-E11E-44A3-AF05-CAD3B8FD371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3CB4-3AEE-4F88-89D2-2F4401FE66B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64DF-7F68-4D81-A912-A948AA9E5DD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AA16-6004-4FEF-8F12-2DD269D2BC22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E5E7-C3DA-4E50-A4C0-4C70C1A64BE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2AC2-2665-452F-8606-ABAFE199FFD2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9ABF-9795-49E5-824B-DA301069CC0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5559-BCF6-4EB0-96D9-04F9E22542C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B032F-C955-4D6A-9095-454752592C8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17F9-C317-4A63-819F-9629D5AFE99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75E9-C36B-4049-B9F4-A505382941DB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74638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1513" y="1600200"/>
            <a:ext cx="5475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 smtClean="0"/>
              <a:t>華藝數位股份有限公司</a:t>
            </a:r>
            <a:endParaRPr lang="zh-TW" altLang="zh-TW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FC88C808-32C4-46E1-B2D1-2C2E95E505A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dobe 黑体 Std R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dobe 黑体 Std R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dobe 黑体 Std R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dobe 黑体 Std R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Adobe 楷体 Std R" pitchFamily="1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Adobe 楷体 Std R" pitchFamily="1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Adobe 楷体 Std R" pitchFamily="1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dobe 楷体 Std R" pitchFamily="1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25" y="1978025"/>
            <a:ext cx="3933825" cy="792163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latin typeface="Adobe 黑体 Std R" pitchFamily="34" charset="-128"/>
              </a:rPr>
              <a:t>華藝自然世界</a:t>
            </a:r>
            <a:r>
              <a:rPr lang="en-GB" altLang="zh-TW" sz="4400" dirty="0" smtClean="0">
                <a:ea typeface="新細明體" charset="-120"/>
              </a:rPr>
              <a:t/>
            </a:r>
            <a:br>
              <a:rPr lang="en-GB" altLang="zh-TW" sz="4400" dirty="0" smtClean="0">
                <a:ea typeface="新細明體" charset="-120"/>
              </a:rPr>
            </a:br>
            <a:r>
              <a:rPr lang="zh-TW" altLang="en-US" sz="2800" dirty="0" smtClean="0">
                <a:solidFill>
                  <a:srgbClr val="0B2382"/>
                </a:solidFill>
                <a:latin typeface="Adobe 楷体 Std R" pitchFamily="18" charset="-128"/>
                <a:ea typeface="Adobe 楷体 Std R" pitchFamily="18" charset="-128"/>
              </a:rPr>
              <a:t>網站使用手冊 </a:t>
            </a:r>
            <a:r>
              <a:rPr lang="en-US" altLang="zh-TW" sz="1800" dirty="0" smtClean="0">
                <a:solidFill>
                  <a:srgbClr val="0B2382"/>
                </a:solidFill>
                <a:latin typeface="Adobe 楷体 Std R" pitchFamily="18" charset="-128"/>
                <a:ea typeface="Adobe 楷体 Std R" pitchFamily="18" charset="-128"/>
              </a:rPr>
              <a:t>2010.12</a:t>
            </a:r>
            <a:r>
              <a:rPr lang="en-GB" altLang="zh-TW" sz="2400" i="1" dirty="0" smtClean="0">
                <a:solidFill>
                  <a:srgbClr val="0B2382"/>
                </a:solidFill>
                <a:ea typeface="新細明體" charset="-120"/>
              </a:rPr>
              <a:t/>
            </a:r>
            <a:br>
              <a:rPr lang="en-GB" altLang="zh-TW" sz="2400" i="1" dirty="0" smtClean="0">
                <a:solidFill>
                  <a:srgbClr val="0B2382"/>
                </a:solidFill>
                <a:ea typeface="新細明體" charset="-120"/>
              </a:rPr>
            </a:br>
            <a:endParaRPr lang="en-GB" altLang="zh-TW" sz="1400" i="1" dirty="0" smtClean="0">
              <a:solidFill>
                <a:srgbClr val="0B2382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23557-360C-435E-90BB-9CE937260DB7}" type="slidenum">
              <a:rPr lang="en-GB" altLang="zh-TW" smtClean="0"/>
              <a:pPr>
                <a:defRPr/>
              </a:pPr>
              <a:t>1</a:t>
            </a:fld>
            <a:endParaRPr lang="en-GB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www.airitinature.com</a:t>
            </a:r>
          </a:p>
          <a:p>
            <a:pPr>
              <a:defRPr/>
            </a:pPr>
            <a:r>
              <a:rPr lang="zh-TW" altLang="en-US" dirty="0"/>
              <a:t>華藝數位股份有限公司</a:t>
            </a:r>
            <a:endParaRPr lang="zh-TW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華藝自然世界簡介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455738"/>
            <a:ext cx="8097838" cy="4525962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3200" dirty="0" smtClean="0"/>
              <a:t>   為了你，華藝數位建造了這個網站。不論你是自然知識高高手、或剛開始想要認識自然的朋友，歡迎你進入這個自然世界。在這裡你可以：</a:t>
            </a:r>
            <a:endParaRPr lang="en-US" altLang="zh-TW" sz="3200" dirty="0" smtClean="0"/>
          </a:p>
          <a:p>
            <a:pPr lvl="1" eaLnBrk="1" hangingPunct="1"/>
            <a:r>
              <a:rPr lang="zh-TW" altLang="en-US" sz="3200" dirty="0" smtClean="0">
                <a:solidFill>
                  <a:srgbClr val="FFFF99"/>
                </a:solidFill>
              </a:rPr>
              <a:t>學會辨認不同的生物、礦石。</a:t>
            </a:r>
            <a:endParaRPr lang="en-US" altLang="zh-TW" sz="3200" dirty="0" smtClean="0">
              <a:solidFill>
                <a:srgbClr val="FFFF99"/>
              </a:solidFill>
            </a:endParaRPr>
          </a:p>
          <a:p>
            <a:pPr lvl="1" eaLnBrk="1" hangingPunct="1"/>
            <a:r>
              <a:rPr lang="zh-TW" altLang="en-US" sz="3200" dirty="0" smtClean="0">
                <a:solidFill>
                  <a:srgbClr val="FFFF99"/>
                </a:solidFill>
              </a:rPr>
              <a:t>認識科學分類階層。</a:t>
            </a:r>
            <a:endParaRPr lang="en-US" altLang="zh-TW" sz="3200" dirty="0" smtClean="0">
              <a:solidFill>
                <a:srgbClr val="FFFF99"/>
              </a:solidFill>
            </a:endParaRPr>
          </a:p>
          <a:p>
            <a:pPr lvl="1" eaLnBrk="1" hangingPunct="1"/>
            <a:r>
              <a:rPr lang="zh-TW" altLang="en-US" sz="3200" dirty="0" smtClean="0">
                <a:solidFill>
                  <a:srgbClr val="FFFF99"/>
                </a:solidFill>
              </a:rPr>
              <a:t>了解自然萬物的奧秘</a:t>
            </a:r>
            <a:r>
              <a:rPr lang="zh-TW" alt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BAA16-6004-4FEF-8F12-2DD269D2BC22}" type="slidenum">
              <a:rPr lang="en-GB" altLang="zh-TW" smtClean="0"/>
              <a:pPr>
                <a:defRPr/>
              </a:pPr>
              <a:t>2</a:t>
            </a:fld>
            <a:endParaRPr lang="en-GB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 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58" y="1106309"/>
            <a:ext cx="4182858" cy="50057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0891" y="0"/>
            <a:ext cx="3950898" cy="1143000"/>
          </a:xfrm>
        </p:spPr>
        <p:txBody>
          <a:bodyPr/>
          <a:lstStyle/>
          <a:p>
            <a:r>
              <a:rPr lang="zh-TW" altLang="en-US" dirty="0" smtClean="0"/>
              <a:t>自然世界的首頁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BAA16-6004-4FEF-8F12-2DD269D2BC22}" type="slidenum">
              <a:rPr lang="en-GB" altLang="zh-TW" smtClean="0"/>
              <a:pPr>
                <a:defRPr/>
              </a:pPr>
              <a:t>3</a:t>
            </a:fld>
            <a:endParaRPr lang="en-GB" altLang="zh-TW"/>
          </a:p>
        </p:txBody>
      </p:sp>
      <p:cxnSp>
        <p:nvCxnSpPr>
          <p:cNvPr id="44" name="直線單箭頭接點 43"/>
          <p:cNvCxnSpPr/>
          <p:nvPr/>
        </p:nvCxnSpPr>
        <p:spPr>
          <a:xfrm>
            <a:off x="4045789" y="5037826"/>
            <a:ext cx="1725283" cy="1725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727942" y="1319840"/>
            <a:ext cx="19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可以在這裡登入及找到使用說明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727942" y="2257243"/>
            <a:ext cx="280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知道你要找的生物或石頭的名字嗎？在此進行查詢！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727942" y="3214776"/>
            <a:ext cx="279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進入各個主題館，讓我們幫你一步步找到你有興趣的自然物種！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5727942" y="4848044"/>
            <a:ext cx="24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不得不看的精彩內容！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直線接點 64"/>
          <p:cNvCxnSpPr>
            <a:endCxn id="51" idx="1"/>
          </p:cNvCxnSpPr>
          <p:nvPr/>
        </p:nvCxnSpPr>
        <p:spPr>
          <a:xfrm>
            <a:off x="4468483" y="1181819"/>
            <a:ext cx="1259459" cy="4611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endCxn id="58" idx="1"/>
          </p:cNvCxnSpPr>
          <p:nvPr/>
        </p:nvCxnSpPr>
        <p:spPr>
          <a:xfrm>
            <a:off x="4373592" y="1311215"/>
            <a:ext cx="1354350" cy="126919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endCxn id="59" idx="1"/>
          </p:cNvCxnSpPr>
          <p:nvPr/>
        </p:nvCxnSpPr>
        <p:spPr>
          <a:xfrm>
            <a:off x="2958860" y="1509623"/>
            <a:ext cx="2769082" cy="21668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31775"/>
            <a:ext cx="5391150" cy="1143000"/>
          </a:xfrm>
        </p:spPr>
        <p:txBody>
          <a:bodyPr/>
          <a:lstStyle/>
          <a:p>
            <a:pPr algn="l" eaLnBrk="1" hangingPunct="1"/>
            <a:r>
              <a:rPr lang="zh-TW" altLang="en-US" sz="3600" dirty="0" smtClean="0"/>
              <a:t>查詢</a:t>
            </a:r>
            <a:endParaRPr lang="en-US" altLang="zh-TW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178258"/>
            <a:ext cx="377813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使用時機：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你知道你要找什麼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你想要找到所有含有某個關鍵字的資料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2AC2-2665-452F-8606-ABAFE199FFD2}" type="slidenum">
              <a:rPr lang="en-GB" altLang="zh-TW" smtClean="0"/>
              <a:pPr>
                <a:defRPr/>
              </a:pPr>
              <a:t>4</a:t>
            </a:fld>
            <a:endParaRPr lang="en-GB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 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624" y="1602629"/>
            <a:ext cx="3123829" cy="6747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467" y="3311554"/>
            <a:ext cx="3159694" cy="21460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橢圓 12"/>
          <p:cNvSpPr/>
          <p:nvPr/>
        </p:nvSpPr>
        <p:spPr>
          <a:xfrm>
            <a:off x="1121435" y="3657601"/>
            <a:ext cx="905774" cy="215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>
            <a:spLocks noChangeAspect="1"/>
          </p:cNvSpPr>
          <p:nvPr/>
        </p:nvSpPr>
        <p:spPr>
          <a:xfrm rot="8568585">
            <a:off x="1927497" y="3744621"/>
            <a:ext cx="103870" cy="203891"/>
          </a:xfrm>
          <a:prstGeom prst="downArrow">
            <a:avLst>
              <a:gd name="adj1" fmla="val 18381"/>
              <a:gd name="adj2" fmla="val 137676"/>
            </a:avLst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424688" y="3407434"/>
            <a:ext cx="327803" cy="264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>
            <a:spLocks noChangeAspect="1"/>
          </p:cNvSpPr>
          <p:nvPr/>
        </p:nvSpPr>
        <p:spPr>
          <a:xfrm rot="8568585">
            <a:off x="3710291" y="3560590"/>
            <a:ext cx="103870" cy="203891"/>
          </a:xfrm>
          <a:prstGeom prst="downArrow">
            <a:avLst>
              <a:gd name="adj1" fmla="val 18381"/>
              <a:gd name="adj2" fmla="val 137676"/>
            </a:avLst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960" y="3310907"/>
            <a:ext cx="2386855" cy="218088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20" name="肘形接點 19"/>
          <p:cNvCxnSpPr/>
          <p:nvPr/>
        </p:nvCxnSpPr>
        <p:spPr>
          <a:xfrm flipV="1">
            <a:off x="1406106" y="3105509"/>
            <a:ext cx="854015" cy="439947"/>
          </a:xfrm>
          <a:prstGeom prst="bentConnector3">
            <a:avLst>
              <a:gd name="adj1" fmla="val 505"/>
            </a:avLst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234241" y="29157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輸入關鍵字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3114" y="4650296"/>
            <a:ext cx="2536818" cy="15434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2" name="文字方塊 31"/>
          <p:cNvSpPr txBox="1"/>
          <p:nvPr/>
        </p:nvSpPr>
        <p:spPr>
          <a:xfrm>
            <a:off x="6357668" y="3856008"/>
            <a:ext cx="1147313" cy="646331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000000"/>
                </a:solidFill>
              </a:rPr>
              <a:t>點選「</a:t>
            </a:r>
            <a:r>
              <a:rPr lang="en-US" altLang="zh-TW" sz="1200" dirty="0" smtClean="0">
                <a:solidFill>
                  <a:srgbClr val="000000"/>
                </a:solidFill>
              </a:rPr>
              <a:t>GO</a:t>
            </a:r>
            <a:r>
              <a:rPr lang="zh-TW" altLang="en-US" sz="1200" dirty="0" smtClean="0">
                <a:solidFill>
                  <a:srgbClr val="000000"/>
                </a:solidFill>
              </a:rPr>
              <a:t>」，查詢所有含關鍵字的資料</a:t>
            </a:r>
            <a:endParaRPr lang="zh-TW" altLang="en-US" sz="1200" dirty="0">
              <a:solidFill>
                <a:srgbClr val="00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821283" y="5474898"/>
            <a:ext cx="1147313" cy="1200329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000000"/>
                </a:solidFill>
              </a:rPr>
              <a:t>我們建議的名字，就是你要找的資料嗎？直接點選選單項目，馬上去看！</a:t>
            </a:r>
            <a:endParaRPr lang="zh-TW" altLang="en-US" sz="1200" dirty="0">
              <a:solidFill>
                <a:srgbClr val="000000"/>
              </a:solidFill>
            </a:endParaRPr>
          </a:p>
        </p:txBody>
      </p:sp>
      <p:cxnSp>
        <p:nvCxnSpPr>
          <p:cNvPr id="34" name="肘形接點 33"/>
          <p:cNvCxnSpPr>
            <a:endCxn id="40" idx="1"/>
          </p:cNvCxnSpPr>
          <p:nvPr/>
        </p:nvCxnSpPr>
        <p:spPr>
          <a:xfrm>
            <a:off x="1164566" y="2139351"/>
            <a:ext cx="557841" cy="371572"/>
          </a:xfrm>
          <a:prstGeom prst="bentConnector3">
            <a:avLst>
              <a:gd name="adj1" fmla="val 515"/>
            </a:avLst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1722407" y="232625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選擇是否限定查詢領域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直線接點 44"/>
          <p:cNvCxnSpPr/>
          <p:nvPr/>
        </p:nvCxnSpPr>
        <p:spPr>
          <a:xfrm>
            <a:off x="3856008" y="3536830"/>
            <a:ext cx="1095554" cy="146649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209197" y="3877460"/>
            <a:ext cx="4088086" cy="124663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49306" y="914400"/>
            <a:ext cx="4675517" cy="4909838"/>
          </a:xfrm>
        </p:spPr>
        <p:txBody>
          <a:bodyPr/>
          <a:lstStyle/>
          <a:p>
            <a:r>
              <a:rPr lang="zh-TW" altLang="en-US" sz="2000" dirty="0" smtClean="0"/>
              <a:t>可於蝴蝶及樹木主題進行特徵瀏覽。</a:t>
            </a:r>
            <a:endParaRPr lang="en-US" altLang="zh-TW" sz="2000" dirty="0" smtClean="0"/>
          </a:p>
          <a:p>
            <a:r>
              <a:rPr lang="zh-TW" altLang="en-US" sz="2000" dirty="0" smtClean="0"/>
              <a:t>使用時機：</a:t>
            </a:r>
            <a:endParaRPr lang="en-US" altLang="zh-TW" sz="2000" dirty="0" smtClean="0"/>
          </a:p>
          <a:p>
            <a:pPr lvl="1"/>
            <a:r>
              <a:rPr lang="zh-TW" altLang="en-US" sz="1800" dirty="0" smtClean="0"/>
              <a:t>你記得要找的物種有什麼特徵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你想要知道有某個特徵的物種是哪些</a:t>
            </a:r>
            <a:endParaRPr lang="en-US" altLang="zh-TW" sz="1800" dirty="0" smtClean="0"/>
          </a:p>
          <a:p>
            <a:r>
              <a:rPr lang="zh-TW" altLang="en-US" sz="2000" dirty="0" smtClean="0"/>
              <a:t>操作方式：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2AC2-2665-452F-8606-ABAFE199FFD2}" type="slidenum">
              <a:rPr lang="en-GB" altLang="zh-TW" smtClean="0"/>
              <a:pPr>
                <a:defRPr/>
              </a:pPr>
              <a:t>5</a:t>
            </a:fld>
            <a:endParaRPr lang="en-GB" altLang="zh-TW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0688" y="231775"/>
            <a:ext cx="539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特徵瀏覽</a:t>
            </a:r>
            <a:endParaRPr kumimoji="0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圖片 9" descr="D:\nicole\新增資料夾\nature-demo\feature.bmp"/>
          <p:cNvPicPr/>
          <p:nvPr/>
        </p:nvPicPr>
        <p:blipFill>
          <a:blip r:embed="rId2" cstate="print"/>
          <a:srcRect l="5418" t="7607" r="6092" b="7853"/>
          <a:stretch>
            <a:fillRect/>
          </a:stretch>
        </p:blipFill>
        <p:spPr bwMode="auto">
          <a:xfrm>
            <a:off x="327804" y="1250830"/>
            <a:ext cx="3423877" cy="496881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638355" y="5848709"/>
            <a:ext cx="1181819" cy="26161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srgbClr val="000000"/>
                </a:solidFill>
              </a:rPr>
              <a:t>特徵瀏覽操作盤</a:t>
            </a:r>
            <a:endParaRPr lang="zh-TW" altLang="en-US" sz="1100" dirty="0">
              <a:solidFill>
                <a:srgbClr val="0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72905" y="5848709"/>
            <a:ext cx="813759" cy="26161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srgbClr val="000000"/>
                </a:solidFill>
              </a:rPr>
              <a:t>物種清單</a:t>
            </a:r>
            <a:endParaRPr lang="zh-TW" altLang="en-US" sz="1100" dirty="0">
              <a:solidFill>
                <a:srgbClr val="000000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16200000">
            <a:off x="1078302" y="5426016"/>
            <a:ext cx="345057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16200000">
            <a:off x="2636809" y="5426016"/>
            <a:ext cx="345057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4280049" y="3702208"/>
            <a:ext cx="1585913" cy="1163092"/>
            <a:chOff x="4124774" y="4970290"/>
            <a:chExt cx="1585913" cy="1163092"/>
          </a:xfrm>
        </p:grpSpPr>
        <p:pic>
          <p:nvPicPr>
            <p:cNvPr id="18" name="圖片 1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4774" y="4970290"/>
              <a:ext cx="1585913" cy="1163092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0" name="橢圓 19"/>
            <p:cNvSpPr/>
            <p:nvPr/>
          </p:nvSpPr>
          <p:spPr>
            <a:xfrm>
              <a:off x="5210356" y="5141343"/>
              <a:ext cx="327803" cy="2645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向下箭號 18"/>
            <p:cNvSpPr>
              <a:spLocks noChangeAspect="1"/>
            </p:cNvSpPr>
            <p:nvPr/>
          </p:nvSpPr>
          <p:spPr>
            <a:xfrm rot="8568585">
              <a:off x="5455701" y="5271497"/>
              <a:ext cx="103870" cy="203891"/>
            </a:xfrm>
            <a:prstGeom prst="downArrow">
              <a:avLst>
                <a:gd name="adj1" fmla="val 18381"/>
                <a:gd name="adj2" fmla="val 137676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997874" y="3701485"/>
            <a:ext cx="1679635" cy="1172441"/>
            <a:chOff x="5954742" y="4978193"/>
            <a:chExt cx="1679635" cy="1172441"/>
          </a:xfrm>
        </p:grpSpPr>
        <p:pic>
          <p:nvPicPr>
            <p:cNvPr id="21" name="圖片 20"/>
            <p:cNvPicPr/>
            <p:nvPr/>
          </p:nvPicPr>
          <p:blipFill>
            <a:blip r:embed="rId4" cstate="print"/>
            <a:srcRect b="3645"/>
            <a:stretch>
              <a:fillRect/>
            </a:stretch>
          </p:blipFill>
          <p:spPr bwMode="auto">
            <a:xfrm>
              <a:off x="5954742" y="4978193"/>
              <a:ext cx="1679635" cy="1172441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734355" y="5509403"/>
              <a:ext cx="327803" cy="2645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>
              <a:stCxn id="22" idx="1"/>
              <a:endCxn id="22" idx="5"/>
            </p:cNvCxnSpPr>
            <p:nvPr/>
          </p:nvCxnSpPr>
          <p:spPr>
            <a:xfrm rot="16200000" flipH="1">
              <a:off x="6804726" y="5525780"/>
              <a:ext cx="187060" cy="2317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圖片 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2067" y="5301141"/>
            <a:ext cx="1561381" cy="95300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文字方塊 30"/>
          <p:cNvSpPr txBox="1"/>
          <p:nvPr/>
        </p:nvSpPr>
        <p:spPr>
          <a:xfrm>
            <a:off x="4275826" y="3050874"/>
            <a:ext cx="1607389" cy="60016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000000"/>
                </a:solidFill>
              </a:rPr>
              <a:t>1.</a:t>
            </a:r>
            <a:r>
              <a:rPr lang="zh-TW" altLang="en-US" sz="1100" dirty="0" smtClean="0">
                <a:solidFill>
                  <a:srgbClr val="000000"/>
                </a:solidFill>
              </a:rPr>
              <a:t>直接選擇你有興趣的特徵吧！不需考慮順序性。</a:t>
            </a:r>
            <a:endParaRPr lang="zh-TW" altLang="en-US" sz="1100" dirty="0">
              <a:solidFill>
                <a:srgbClr val="00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844285" y="3850257"/>
            <a:ext cx="1181819" cy="600164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100" dirty="0" smtClean="0">
                <a:solidFill>
                  <a:srgbClr val="000000"/>
                </a:solidFill>
              </a:rPr>
              <a:t>3.</a:t>
            </a:r>
            <a:r>
              <a:rPr lang="zh-TW" altLang="en-US" sz="1100" dirty="0" smtClean="0">
                <a:solidFill>
                  <a:srgbClr val="000000"/>
                </a:solidFill>
              </a:rPr>
              <a:t>網站幫你篩選出符合所有已選條件的物種</a:t>
            </a:r>
            <a:endParaRPr lang="en-US" altLang="zh-TW" sz="1100" dirty="0" smtClean="0">
              <a:solidFill>
                <a:srgbClr val="00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006859" y="2875481"/>
            <a:ext cx="1670650" cy="769441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100" dirty="0" smtClean="0">
                <a:solidFill>
                  <a:srgbClr val="000000"/>
                </a:solidFill>
              </a:rPr>
              <a:t>2.</a:t>
            </a:r>
            <a:r>
              <a:rPr lang="zh-TW" altLang="en-US" sz="1100" dirty="0" smtClean="0">
                <a:solidFill>
                  <a:srgbClr val="000000"/>
                </a:solidFill>
              </a:rPr>
              <a:t>網站會依照你每一次的選擇，更新可以選擇的項目。沒有結果的</a:t>
            </a:r>
            <a:r>
              <a:rPr lang="zh-TW" altLang="en-US" sz="1100" smtClean="0">
                <a:solidFill>
                  <a:srgbClr val="000000"/>
                </a:solidFill>
              </a:rPr>
              <a:t>組合</a:t>
            </a:r>
            <a:r>
              <a:rPr lang="zh-TW" altLang="en-US" sz="1100" smtClean="0">
                <a:solidFill>
                  <a:srgbClr val="000000"/>
                </a:solidFill>
              </a:rPr>
              <a:t>無法繼續點選。</a:t>
            </a:r>
            <a:endParaRPr lang="en-US" altLang="zh-TW" sz="1100" dirty="0" smtClean="0">
              <a:solidFill>
                <a:srgbClr val="000000"/>
              </a:solidFill>
            </a:endParaRPr>
          </a:p>
        </p:txBody>
      </p:sp>
      <p:sp>
        <p:nvSpPr>
          <p:cNvPr id="34" name="向右箭號 33"/>
          <p:cNvSpPr/>
          <p:nvPr/>
        </p:nvSpPr>
        <p:spPr>
          <a:xfrm>
            <a:off x="5753819" y="4175186"/>
            <a:ext cx="301924" cy="15786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>
            <a:off x="7622876" y="4155055"/>
            <a:ext cx="301924" cy="15786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4157931" y="5141343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u="sng" dirty="0" smtClean="0">
                <a:solidFill>
                  <a:srgbClr val="003300"/>
                </a:solidFill>
              </a:rPr>
              <a:t>貼心小功能：</a:t>
            </a:r>
            <a:endParaRPr lang="zh-TW" altLang="en-US" sz="1200" b="1" u="sng" dirty="0">
              <a:solidFill>
                <a:srgbClr val="003300"/>
              </a:solidFill>
            </a:endParaRPr>
          </a:p>
        </p:txBody>
      </p:sp>
      <p:cxnSp>
        <p:nvCxnSpPr>
          <p:cNvPr id="39" name="直線接點 38"/>
          <p:cNvCxnSpPr/>
          <p:nvPr/>
        </p:nvCxnSpPr>
        <p:spPr>
          <a:xfrm flipV="1">
            <a:off x="4183811" y="5046453"/>
            <a:ext cx="4718649" cy="8626"/>
          </a:xfrm>
          <a:prstGeom prst="line">
            <a:avLst/>
          </a:prstGeom>
          <a:ln w="635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5164351" y="5285111"/>
            <a:ext cx="213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003300"/>
                </a:solidFill>
              </a:rPr>
              <a:t>常常忘了已經選了哪些特徵嗎？畫面右下角時時幫你紀錄，也可以從這裡刪除、重選，以及了解篩選結果的資料數量喔！</a:t>
            </a:r>
            <a:endParaRPr lang="zh-TW" altLang="en-US" sz="1200" dirty="0">
              <a:solidFill>
                <a:srgbClr val="003300"/>
              </a:solidFill>
            </a:endParaRPr>
          </a:p>
        </p:txBody>
      </p:sp>
      <p:sp>
        <p:nvSpPr>
          <p:cNvPr id="42" name="爆炸 1 41"/>
          <p:cNvSpPr/>
          <p:nvPr/>
        </p:nvSpPr>
        <p:spPr>
          <a:xfrm>
            <a:off x="6978770" y="4597879"/>
            <a:ext cx="1095555" cy="431321"/>
          </a:xfrm>
          <a:prstGeom prst="irregularSeal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1100" dirty="0">
              <a:solidFill>
                <a:srgbClr val="0033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7030550" y="4606503"/>
            <a:ext cx="122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100" b="1" dirty="0">
                <a:solidFill>
                  <a:srgbClr val="003300"/>
                </a:solidFill>
                <a:latin typeface="Arial"/>
                <a:ea typeface="Adobe 楷体 Std R"/>
              </a:rPr>
              <a:t>不用擔心選</a:t>
            </a:r>
            <a:r>
              <a:rPr lang="zh-TW" altLang="en-US" sz="1100" b="1" dirty="0" smtClean="0">
                <a:solidFill>
                  <a:srgbClr val="003300"/>
                </a:solidFill>
                <a:latin typeface="Arial"/>
                <a:ea typeface="Adobe 楷体 Std R"/>
              </a:rPr>
              <a:t>到</a:t>
            </a:r>
            <a:endParaRPr lang="en-US" altLang="zh-TW" sz="1100" b="1" dirty="0" smtClean="0">
              <a:solidFill>
                <a:srgbClr val="003300"/>
              </a:solidFill>
              <a:latin typeface="Arial"/>
              <a:ea typeface="Adobe 楷体 Std R"/>
            </a:endParaRPr>
          </a:p>
          <a:p>
            <a:pPr lvl="0"/>
            <a:r>
              <a:rPr lang="zh-TW" altLang="en-US" sz="1100" b="1" dirty="0" smtClean="0">
                <a:solidFill>
                  <a:srgbClr val="003300"/>
                </a:solidFill>
                <a:latin typeface="Arial"/>
                <a:ea typeface="Adobe 楷体 Std R"/>
              </a:rPr>
              <a:t>沒有</a:t>
            </a:r>
            <a:r>
              <a:rPr lang="zh-TW" altLang="en-US" sz="1100" b="1" dirty="0">
                <a:solidFill>
                  <a:srgbClr val="003300"/>
                </a:solidFill>
                <a:latin typeface="Arial"/>
                <a:ea typeface="Adobe 楷体 Std R"/>
              </a:rPr>
              <a:t>結果的</a:t>
            </a:r>
            <a:r>
              <a:rPr lang="zh-TW" altLang="en-US" sz="1100" b="1" dirty="0" smtClean="0">
                <a:solidFill>
                  <a:srgbClr val="003300"/>
                </a:solidFill>
                <a:latin typeface="Arial"/>
                <a:ea typeface="Adobe 楷体 Std R"/>
              </a:rPr>
              <a:t>組合</a:t>
            </a:r>
            <a:endParaRPr lang="zh-TW" altLang="en-US" sz="1100" b="1" dirty="0">
              <a:solidFill>
                <a:srgbClr val="003300"/>
              </a:solidFill>
              <a:latin typeface="Arial"/>
              <a:ea typeface="Adobe 楷体 Std R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1273835" y="1178944"/>
            <a:ext cx="327803" cy="264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2AC2-2665-452F-8606-ABAFE199FFD2}" type="slidenum">
              <a:rPr lang="en-GB" altLang="zh-TW" smtClean="0"/>
              <a:pPr>
                <a:defRPr/>
              </a:pPr>
              <a:t>6</a:t>
            </a:fld>
            <a:endParaRPr lang="en-GB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0688" y="231775"/>
            <a:ext cx="539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科目瀏覽</a:t>
            </a:r>
            <a:endParaRPr kumimoji="0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內容版面配置區 3"/>
          <p:cNvSpPr>
            <a:spLocks noGrp="1"/>
          </p:cNvSpPr>
          <p:nvPr>
            <p:ph sz="half" idx="2"/>
          </p:nvPr>
        </p:nvSpPr>
        <p:spPr>
          <a:xfrm>
            <a:off x="4597879" y="914400"/>
            <a:ext cx="4226944" cy="4909838"/>
          </a:xfrm>
        </p:spPr>
        <p:txBody>
          <a:bodyPr/>
          <a:lstStyle/>
          <a:p>
            <a:r>
              <a:rPr lang="zh-TW" altLang="en-US" sz="2000" dirty="0" smtClean="0"/>
              <a:t>使用時機：</a:t>
            </a:r>
            <a:endParaRPr lang="en-US" altLang="zh-TW" sz="2000" dirty="0" smtClean="0"/>
          </a:p>
          <a:p>
            <a:pPr lvl="1"/>
            <a:r>
              <a:rPr lang="zh-TW" altLang="en-US" sz="1600" dirty="0" smtClean="0"/>
              <a:t>依照科學分類階層進行瀏覽</a:t>
            </a:r>
            <a:endParaRPr lang="en-US" altLang="zh-TW" sz="1600" dirty="0" smtClean="0"/>
          </a:p>
          <a:p>
            <a:r>
              <a:rPr lang="zh-TW" altLang="en-US" sz="2000" dirty="0" smtClean="0"/>
              <a:t>操作方式：</a:t>
            </a:r>
            <a:endParaRPr lang="en-US" altLang="zh-TW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22" y="1906437"/>
            <a:ext cx="3976191" cy="36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715993" y="6029864"/>
            <a:ext cx="1181819" cy="26161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srgbClr val="000000"/>
                </a:solidFill>
              </a:rPr>
              <a:t>科目選單</a:t>
            </a:r>
            <a:endParaRPr lang="zh-TW" altLang="en-US" sz="1100" dirty="0">
              <a:solidFill>
                <a:srgbClr val="0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0543" y="6029864"/>
            <a:ext cx="813759" cy="26161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srgbClr val="000000"/>
                </a:solidFill>
              </a:rPr>
              <a:t>物種清單</a:t>
            </a:r>
            <a:endParaRPr lang="zh-TW" altLang="en-US" sz="1100" dirty="0">
              <a:solidFill>
                <a:srgbClr val="000000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 rot="16200000">
            <a:off x="1155940" y="5607171"/>
            <a:ext cx="345057" cy="258792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2714447" y="5607171"/>
            <a:ext cx="345057" cy="258792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863" y="2717319"/>
            <a:ext cx="1579223" cy="11474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文字方塊 15"/>
          <p:cNvSpPr txBox="1"/>
          <p:nvPr/>
        </p:nvSpPr>
        <p:spPr>
          <a:xfrm>
            <a:off x="4965940" y="2093342"/>
            <a:ext cx="1607389" cy="430887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000000"/>
                </a:solidFill>
              </a:rPr>
              <a:t>1. </a:t>
            </a:r>
            <a:r>
              <a:rPr lang="zh-TW" altLang="en-US" sz="1100" dirty="0" smtClean="0">
                <a:solidFill>
                  <a:srgbClr val="000000"/>
                </a:solidFill>
              </a:rPr>
              <a:t>從下拉式選單中選擇一個「目」的分類項目。</a:t>
            </a:r>
            <a:endParaRPr lang="zh-TW" altLang="en-US" sz="1100" b="1" dirty="0">
              <a:solidFill>
                <a:srgbClr val="0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86756" y="2099093"/>
            <a:ext cx="1607389" cy="769441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000000"/>
                </a:solidFill>
              </a:rPr>
              <a:t>2. </a:t>
            </a:r>
            <a:r>
              <a:rPr lang="zh-TW" altLang="en-US" sz="1100" dirty="0" smtClean="0">
                <a:solidFill>
                  <a:srgbClr val="000000"/>
                </a:solidFill>
              </a:rPr>
              <a:t>瀏覽右側物種清單，或進一步篩選該「目」之下一個「科」的分類項目。</a:t>
            </a:r>
            <a:endParaRPr lang="zh-TW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880" y="2943489"/>
            <a:ext cx="1632009" cy="1801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向右箭號 18"/>
          <p:cNvSpPr/>
          <p:nvPr/>
        </p:nvSpPr>
        <p:spPr>
          <a:xfrm>
            <a:off x="6547450" y="3209028"/>
            <a:ext cx="301924" cy="15786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723073" y="1834551"/>
            <a:ext cx="327803" cy="264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4535" y="946499"/>
            <a:ext cx="1602985" cy="60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2AC2-2665-452F-8606-ABAFE199FFD2}" type="slidenum">
              <a:rPr lang="en-GB" altLang="zh-TW" smtClean="0"/>
              <a:pPr>
                <a:defRPr/>
              </a:pPr>
              <a:t>7</a:t>
            </a:fld>
            <a:endParaRPr lang="en-GB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0688" y="231775"/>
            <a:ext cx="539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物種介紹頁</a:t>
            </a:r>
            <a:endParaRPr kumimoji="0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84" y="2062162"/>
            <a:ext cx="6150371" cy="3657149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4" name="直線單箭頭接點 13"/>
          <p:cNvCxnSpPr/>
          <p:nvPr/>
        </p:nvCxnSpPr>
        <p:spPr>
          <a:xfrm rot="5400000" flipH="1" flipV="1">
            <a:off x="2993366" y="1639019"/>
            <a:ext cx="638355" cy="379562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5400000" flipH="1" flipV="1">
            <a:off x="2024331" y="1639019"/>
            <a:ext cx="615352" cy="36806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5400000" flipH="1" flipV="1">
            <a:off x="5870275" y="1603078"/>
            <a:ext cx="744750" cy="402564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461851" y="2277373"/>
            <a:ext cx="500330" cy="3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7295073" y="3490823"/>
            <a:ext cx="744746" cy="287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50" idx="3"/>
          </p:cNvCxnSpPr>
          <p:nvPr/>
        </p:nvCxnSpPr>
        <p:spPr>
          <a:xfrm rot="10800000" flipV="1">
            <a:off x="1020707" y="3456316"/>
            <a:ext cx="658573" cy="1586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54" idx="3"/>
          </p:cNvCxnSpPr>
          <p:nvPr/>
        </p:nvCxnSpPr>
        <p:spPr>
          <a:xfrm rot="10800000">
            <a:off x="1026457" y="2425512"/>
            <a:ext cx="460164" cy="1001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45" idx="3"/>
          </p:cNvCxnSpPr>
          <p:nvPr/>
        </p:nvCxnSpPr>
        <p:spPr>
          <a:xfrm rot="10800000" flipV="1">
            <a:off x="1049460" y="5403011"/>
            <a:ext cx="437162" cy="1299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851586" y="4730150"/>
            <a:ext cx="2170980" cy="126522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4718650" y="5658927"/>
            <a:ext cx="1112807" cy="552092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rot="10800000" flipV="1">
            <a:off x="3053752" y="5500776"/>
            <a:ext cx="747623" cy="45145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2035834" y="12249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科學分類</a:t>
            </a:r>
            <a:endParaRPr lang="zh-TW" altLang="en-US" sz="1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3223397" y="11961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學名</a:t>
            </a:r>
            <a:endParaRPr lang="zh-TW" altLang="en-US" sz="1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4304581" y="201282"/>
            <a:ext cx="181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點選後，展開表格</a:t>
            </a:r>
            <a:endParaRPr lang="en-US" altLang="zh-TW" sz="1400" dirty="0" smtClean="0"/>
          </a:p>
          <a:p>
            <a:r>
              <a:rPr lang="zh-TW" altLang="en-US" sz="1400" dirty="0" smtClean="0"/>
              <a:t>了解物種基本小檔案</a:t>
            </a:r>
            <a:endParaRPr lang="zh-TW" altLang="en-US" sz="1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8265" y="834721"/>
            <a:ext cx="959060" cy="10853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cxnSp>
        <p:nvCxnSpPr>
          <p:cNvPr id="48" name="直線單箭頭接點 47"/>
          <p:cNvCxnSpPr/>
          <p:nvPr/>
        </p:nvCxnSpPr>
        <p:spPr>
          <a:xfrm rot="5400000" flipH="1" flipV="1">
            <a:off x="4054412" y="1544132"/>
            <a:ext cx="681492" cy="61247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216769" y="232911"/>
            <a:ext cx="1811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物種在保育紅皮書上的受脅等級，滑鼠移過可看詳細定義。</a:t>
            </a:r>
            <a:endParaRPr lang="zh-TW" altLang="en-US" sz="1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019691" y="212784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資料來源</a:t>
            </a:r>
            <a:endParaRPr lang="zh-TW" altLang="en-US" sz="1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077201" y="33499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簡介</a:t>
            </a:r>
            <a:endParaRPr lang="zh-TW" altLang="en-US" sz="1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8025442" y="4488609"/>
            <a:ext cx="1127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如果文字較長，點選此處看全文。</a:t>
            </a:r>
            <a:endParaRPr lang="zh-TW" altLang="en-US" sz="1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825706" y="608449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2">
                    <a:lumMod val="10000"/>
                  </a:schemeClr>
                </a:solidFill>
              </a:rPr>
              <a:t>看更多圖片</a:t>
            </a:r>
            <a:endParaRPr lang="zh-TW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4750281" y="5017697"/>
            <a:ext cx="2590798" cy="994914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7384212" y="586596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2">
                    <a:lumMod val="10000"/>
                  </a:schemeClr>
                </a:solidFill>
              </a:rPr>
              <a:t>點擊後可放大觀看</a:t>
            </a:r>
            <a:endParaRPr lang="zh-TW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441276" y="599535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2">
                    <a:lumMod val="10000"/>
                  </a:schemeClr>
                </a:solidFill>
              </a:rPr>
              <a:t>展開圖片說明</a:t>
            </a:r>
            <a:endParaRPr lang="zh-TW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46649" y="52621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圖片標題</a:t>
            </a:r>
            <a:endParaRPr lang="zh-TW" altLang="en-US" sz="1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17895" y="331829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圖片欣賞</a:t>
            </a:r>
            <a:endParaRPr lang="zh-TW" altLang="en-US" sz="1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23646" y="22716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英文俗名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2AC2-2665-452F-8606-ABAFE199FFD2}" type="slidenum">
              <a:rPr lang="en-GB" altLang="zh-TW" smtClean="0"/>
              <a:pPr>
                <a:defRPr/>
              </a:pPr>
              <a:t>8</a:t>
            </a:fld>
            <a:endParaRPr lang="en-GB" altLang="zh-TW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435" y="1681068"/>
            <a:ext cx="2946490" cy="19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69" y="1527475"/>
            <a:ext cx="4619048" cy="403333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橢圓 9"/>
          <p:cNvSpPr/>
          <p:nvPr/>
        </p:nvSpPr>
        <p:spPr>
          <a:xfrm>
            <a:off x="2751826" y="1768415"/>
            <a:ext cx="905774" cy="672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>
            <a:spLocks noChangeAspect="1"/>
          </p:cNvSpPr>
          <p:nvPr/>
        </p:nvSpPr>
        <p:spPr>
          <a:xfrm rot="8568585">
            <a:off x="3419865" y="2286759"/>
            <a:ext cx="103870" cy="203891"/>
          </a:xfrm>
          <a:prstGeom prst="downArrow">
            <a:avLst>
              <a:gd name="adj1" fmla="val 18381"/>
              <a:gd name="adj2" fmla="val 137676"/>
            </a:avLst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5072332" y="1828801"/>
            <a:ext cx="543464" cy="155274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870386" y="3973911"/>
            <a:ext cx="1823048" cy="537704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750944" y="3646097"/>
            <a:ext cx="29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點選圖片後，可放大欣賞並與相似物種相比較</a:t>
            </a:r>
            <a:endParaRPr lang="zh-TW" altLang="en-US" sz="1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733691" y="4370716"/>
            <a:ext cx="30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深入介紹物種小故事。點選左方書籤可閱讀不同的主題。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16637" y="4129176"/>
            <a:ext cx="466794" cy="430887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rgbClr val="000000"/>
                </a:solidFill>
              </a:rPr>
              <a:t>主題書籤</a:t>
            </a:r>
            <a:endParaRPr lang="zh-TW" altLang="en-US" sz="1100" dirty="0">
              <a:solidFill>
                <a:srgbClr val="00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20688" y="231775"/>
            <a:ext cx="539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zh-TW" alt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物種介紹頁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延伸資料</a:t>
            </a:r>
            <a:endParaRPr kumimoji="0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you!!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如有任何疑問，請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至</a:t>
            </a:r>
            <a:r>
              <a:rPr lang="en-US" altLang="zh-TW" dirty="0" smtClean="0"/>
              <a:t>: nature@airiti.com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www.airitinature.com</a:t>
            </a:r>
          </a:p>
          <a:p>
            <a:pPr>
              <a:defRPr/>
            </a:pPr>
            <a:r>
              <a:rPr lang="zh-TW" altLang="en-US" smtClean="0"/>
              <a:t>華藝數位股份有限公司</a:t>
            </a:r>
            <a:endParaRPr lang="zh-TW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2AC2-2665-452F-8606-ABAFE199FFD2}" type="slidenum">
              <a:rPr lang="en-GB" altLang="zh-TW" smtClean="0"/>
              <a:pPr>
                <a:defRPr/>
              </a:pPr>
              <a:t>9</a:t>
            </a:fld>
            <a:endParaRPr lang="en-GB" altLang="zh-TW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sky">
      <a:dk1>
        <a:srgbClr val="FFFFFF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FF00"/>
      </a:hlink>
      <a:folHlink>
        <a:srgbClr val="FFC000"/>
      </a:folHlink>
    </a:clrScheme>
    <a:fontScheme name="自訂 1">
      <a:majorFont>
        <a:latin typeface="Arial"/>
        <a:ea typeface="Adobe 黑体 Std R"/>
        <a:cs typeface=""/>
      </a:majorFont>
      <a:minorFont>
        <a:latin typeface="Arial"/>
        <a:ea typeface="Adobe 楷体 Std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558</Words>
  <Application>Microsoft Office PowerPoint</Application>
  <PresentationFormat>如螢幕大小 (4:3)</PresentationFormat>
  <Paragraphs>93</Paragraphs>
  <Slides>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Default Design</vt:lpstr>
      <vt:lpstr>華藝自然世界 網站使用手冊 2010.12 </vt:lpstr>
      <vt:lpstr>華藝自然世界簡介</vt:lpstr>
      <vt:lpstr>自然世界的首頁</vt:lpstr>
      <vt:lpstr>查詢</vt:lpstr>
      <vt:lpstr>投影片 5</vt:lpstr>
      <vt:lpstr>投影片 6</vt:lpstr>
      <vt:lpstr>投影片 7</vt:lpstr>
      <vt:lpstr>投影片 8</vt:lpstr>
      <vt:lpstr>Thank you!!</vt:lpstr>
    </vt:vector>
  </TitlesOfParts>
  <Company>Clearly Presented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Template</dc:title>
  <dc:creator>Presentation Magazine</dc:creator>
  <cp:lastModifiedBy>yitin@airiti</cp:lastModifiedBy>
  <cp:revision>150</cp:revision>
  <dcterms:created xsi:type="dcterms:W3CDTF">2009-11-03T13:35:13Z</dcterms:created>
  <dcterms:modified xsi:type="dcterms:W3CDTF">2010-12-07T03:36:57Z</dcterms:modified>
</cp:coreProperties>
</file>